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533" r:id="rId2"/>
    <p:sldId id="283" r:id="rId3"/>
    <p:sldId id="407" r:id="rId4"/>
    <p:sldId id="534" r:id="rId5"/>
    <p:sldId id="507" r:id="rId6"/>
    <p:sldId id="508" r:id="rId7"/>
    <p:sldId id="284" r:id="rId8"/>
    <p:sldId id="285" r:id="rId9"/>
    <p:sldId id="286" r:id="rId10"/>
    <p:sldId id="506" r:id="rId11"/>
    <p:sldId id="287" r:id="rId12"/>
    <p:sldId id="288" r:id="rId13"/>
    <p:sldId id="289" r:id="rId14"/>
    <p:sldId id="290" r:id="rId15"/>
    <p:sldId id="291" r:id="rId16"/>
    <p:sldId id="509" r:id="rId17"/>
    <p:sldId id="510" r:id="rId18"/>
    <p:sldId id="511" r:id="rId19"/>
    <p:sldId id="512" r:id="rId20"/>
    <p:sldId id="513" r:id="rId21"/>
    <p:sldId id="514" r:id="rId22"/>
    <p:sldId id="515" r:id="rId23"/>
    <p:sldId id="516" r:id="rId24"/>
    <p:sldId id="517" r:id="rId25"/>
    <p:sldId id="518" r:id="rId26"/>
    <p:sldId id="519" r:id="rId27"/>
    <p:sldId id="520" r:id="rId28"/>
    <p:sldId id="521" r:id="rId29"/>
    <p:sldId id="448" r:id="rId30"/>
    <p:sldId id="526" r:id="rId31"/>
    <p:sldId id="527" r:id="rId32"/>
    <p:sldId id="528" r:id="rId33"/>
    <p:sldId id="529" r:id="rId34"/>
    <p:sldId id="530" r:id="rId35"/>
    <p:sldId id="5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2"/>
  </p:normalViewPr>
  <p:slideViewPr>
    <p:cSldViewPr snapToGrid="0" snapToObjects="1">
      <p:cViewPr varScale="1">
        <p:scale>
          <a:sx n="123" d="100"/>
          <a:sy n="123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1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3/15/21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3/15/21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16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2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3/15/21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23.png"/><Relationship Id="rId4" Type="http://schemas.openxmlformats.org/officeDocument/2006/relationships/video" Target="../media/media2.avi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.png"/><Relationship Id="rId7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12.emf"/><Relationship Id="rId7" Type="http://schemas.openxmlformats.org/officeDocument/2006/relationships/image" Target="../media/image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7.emf"/><Relationship Id="rId4" Type="http://schemas.openxmlformats.org/officeDocument/2006/relationships/image" Target="../media/image13.emf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1AB4-6496-0D46-9C3B-B71641B90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Nuclear Fuel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102A4-1D26-9E41-904A-5C94FEB21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NE-591-010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DA87-5AA8-004F-861E-B1E0BAA3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622-6846-494D-96AD-4BBCF15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solve the temperature and the displacement vector for the full thermomechanical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3731-D237-6E40-B8E7-DFA382F0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1989"/>
            <a:ext cx="5766486" cy="3494176"/>
          </a:xfrm>
        </p:spPr>
        <p:txBody>
          <a:bodyPr/>
          <a:lstStyle/>
          <a:p>
            <a:r>
              <a:rPr lang="en-US" dirty="0"/>
              <a:t>T impacts the value of </a:t>
            </a:r>
            <a:r>
              <a:rPr lang="en-US" b="1" dirty="0"/>
              <a:t>u</a:t>
            </a:r>
            <a:r>
              <a:rPr lang="en-US" dirty="0"/>
              <a:t> through thermal expansion</a:t>
            </a:r>
          </a:p>
          <a:p>
            <a:r>
              <a:rPr lang="en-US" b="1" dirty="0"/>
              <a:t>u</a:t>
            </a:r>
            <a:r>
              <a:rPr lang="en-US" dirty="0"/>
              <a:t> impacts the value of T through changes in the thickness of the gap</a:t>
            </a:r>
          </a:p>
          <a:p>
            <a:r>
              <a:rPr lang="en-US" dirty="0"/>
              <a:t>The value for T evolves with time</a:t>
            </a:r>
          </a:p>
          <a:p>
            <a:r>
              <a:rPr lang="en-US" dirty="0"/>
              <a:t>The value for </a:t>
            </a:r>
            <a:r>
              <a:rPr lang="en-US" b="1" dirty="0"/>
              <a:t>u</a:t>
            </a:r>
            <a:r>
              <a:rPr lang="en-US" dirty="0"/>
              <a:t> also evolves with time, even though there is not time in its PDE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151-E6A0-0448-B236-4E85D18F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20B1F5CE-4DCA-9443-8332-BB6C7ED1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92" y="2245482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1C56C1B-77BC-824D-B466-E3E635DA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1" y="372006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5B3C5551-3A5E-C045-B6E6-83B8297D2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97" y="4143330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C7F6208A-9AEF-4147-A40A-40A8A79DC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42" y="3107622"/>
            <a:ext cx="2730500" cy="279400"/>
          </a:xfrm>
          <a:prstGeom prst="rect">
            <a:avLst/>
          </a:prstGeom>
        </p:spPr>
      </p:pic>
      <p:pic>
        <p:nvPicPr>
          <p:cNvPr id="9" name="Picture 7" descr="temp_3Dslice.png">
            <a:extLst>
              <a:ext uri="{FF2B5EF4-FFF2-40B4-BE49-F238E27FC236}">
                <a16:creationId xmlns:a16="http://schemas.microsoft.com/office/drawing/2014/main" id="{746AB87E-65F3-E344-90FC-9563BE8239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 rot="5400000">
            <a:off x="7844683" y="3672723"/>
            <a:ext cx="1912834" cy="38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3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14A9-68E9-1D42-B724-D8ADC1FC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tool for solving all thermomechanics problems is the finite element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2411-E12E-A64D-899F-E3AD1AEF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47FCFA-CC75-1440-BDFD-C99D3807B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Finite difference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Volume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Can’t easily solve the mechanics equations</a:t>
            </a:r>
          </a:p>
          <a:p>
            <a:r>
              <a:rPr lang="en-US" b="1" dirty="0"/>
              <a:t>Finite Element</a:t>
            </a:r>
          </a:p>
          <a:p>
            <a:pPr lvl="1"/>
            <a:r>
              <a:rPr lang="en-US" dirty="0"/>
              <a:t>Can solve the heat conduction equation</a:t>
            </a:r>
          </a:p>
          <a:p>
            <a:pPr lvl="1"/>
            <a:r>
              <a:rPr lang="en-US" dirty="0"/>
              <a:t>Can solve the mechanics equations</a:t>
            </a:r>
          </a:p>
          <a:p>
            <a:pPr lvl="1"/>
            <a:r>
              <a:rPr lang="en-US" dirty="0"/>
              <a:t>Can handle any geometry</a:t>
            </a:r>
          </a:p>
          <a:p>
            <a:pPr lvl="1"/>
            <a:r>
              <a:rPr lang="en-US" dirty="0"/>
              <a:t>Can handle any boundary condition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B9A1F-583C-3D40-945A-AD1295D6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546" y="4689161"/>
            <a:ext cx="1348927" cy="123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23184F-C825-9647-97C6-AAAF641F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462" y="3521988"/>
            <a:ext cx="2492163" cy="830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A6AE9-23C2-AA42-8078-17E95B6C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47" y="2160495"/>
            <a:ext cx="1850394" cy="11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962A-35BB-694D-82D5-03EE338A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1D thermomechanics 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9D10-B6CC-C846-8BF6-D5F2595EC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22447"/>
            <a:ext cx="10972800" cy="2803717"/>
          </a:xfrm>
        </p:spPr>
        <p:txBody>
          <a:bodyPr/>
          <a:lstStyle/>
          <a:p>
            <a:r>
              <a:rPr lang="en-US" dirty="0"/>
              <a:t>The initial temperature is set to 273 K</a:t>
            </a:r>
          </a:p>
          <a:p>
            <a:r>
              <a:rPr lang="en-US" dirty="0"/>
              <a:t>We will take 50 time steps of 0.5 s</a:t>
            </a:r>
          </a:p>
          <a:p>
            <a:r>
              <a:rPr lang="en-US" dirty="0"/>
              <a:t>The full power of Q = 450 begins at time t = 0.</a:t>
            </a:r>
          </a:p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material properties are used for both the thermal and mechanics equations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565D-DFBB-7249-889F-09B0E56D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A06F0-6A65-4F44-8013-B16353B97CC9}"/>
              </a:ext>
            </a:extLst>
          </p:cNvPr>
          <p:cNvGrpSpPr/>
          <p:nvPr/>
        </p:nvGrpSpPr>
        <p:grpSpPr>
          <a:xfrm>
            <a:off x="3671662" y="2160495"/>
            <a:ext cx="3944913" cy="911639"/>
            <a:chOff x="2957554" y="1819492"/>
            <a:chExt cx="3944913" cy="91163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47CD34-1E9D-DD4E-BFF9-49C64B7600B1}"/>
                </a:ext>
              </a:extLst>
            </p:cNvPr>
            <p:cNvCxnSpPr/>
            <p:nvPr/>
          </p:nvCxnSpPr>
          <p:spPr>
            <a:xfrm>
              <a:off x="4025972" y="1918574"/>
              <a:ext cx="0" cy="7295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056618-7B08-4247-A1F2-FCA0468CD5E9}"/>
                </a:ext>
              </a:extLst>
            </p:cNvPr>
            <p:cNvCxnSpPr/>
            <p:nvPr/>
          </p:nvCxnSpPr>
          <p:spPr>
            <a:xfrm flipV="1">
              <a:off x="4025972" y="2251847"/>
              <a:ext cx="1801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A397693-A0AB-EB4E-90A4-2CF28A10C315}"/>
                </a:ext>
              </a:extLst>
            </p:cNvPr>
            <p:cNvCxnSpPr/>
            <p:nvPr/>
          </p:nvCxnSpPr>
          <p:spPr>
            <a:xfrm flipH="1">
              <a:off x="4025972" y="2440277"/>
              <a:ext cx="360979" cy="0"/>
            </a:xfrm>
            <a:prstGeom prst="line">
              <a:avLst/>
            </a:prstGeom>
            <a:ln>
              <a:prstDash val="solid"/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3BAE7-F2DF-F54C-949B-650C852C1A00}"/>
                </a:ext>
              </a:extLst>
            </p:cNvPr>
            <p:cNvSpPr txBox="1"/>
            <p:nvPr/>
          </p:nvSpPr>
          <p:spPr>
            <a:xfrm>
              <a:off x="4025972" y="2361799"/>
              <a:ext cx="558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94ED66-9621-504F-987B-2BEEB2687FB5}"/>
                </a:ext>
              </a:extLst>
            </p:cNvPr>
            <p:cNvSpPr txBox="1"/>
            <p:nvPr/>
          </p:nvSpPr>
          <p:spPr>
            <a:xfrm>
              <a:off x="4656437" y="1819492"/>
              <a:ext cx="792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R</a:t>
              </a:r>
              <a:r>
                <a:rPr lang="en-US" baseline="-25000" dirty="0" err="1"/>
                <a:t>f</a:t>
              </a:r>
              <a:endParaRPr lang="en-US" baseline="-25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6FF235-F268-544C-B2D2-B7B99DDCE872}"/>
                </a:ext>
              </a:extLst>
            </p:cNvPr>
            <p:cNvSpPr txBox="1"/>
            <p:nvPr/>
          </p:nvSpPr>
          <p:spPr>
            <a:xfrm>
              <a:off x="2957554" y="1936195"/>
              <a:ext cx="1068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dT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  <a:p>
              <a:pPr algn="r"/>
              <a:r>
                <a:rPr lang="en-US" dirty="0" err="1"/>
                <a:t>u</a:t>
              </a:r>
              <a:r>
                <a:rPr lang="en-US" baseline="-25000" dirty="0" err="1"/>
                <a:t>r</a:t>
              </a:r>
              <a:r>
                <a:rPr lang="en-US" dirty="0"/>
                <a:t> = 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FDA636-37DE-9A43-8137-4043491BC71E}"/>
                </a:ext>
              </a:extLst>
            </p:cNvPr>
            <p:cNvSpPr txBox="1"/>
            <p:nvPr/>
          </p:nvSpPr>
          <p:spPr>
            <a:xfrm>
              <a:off x="5692197" y="1935470"/>
              <a:ext cx="1210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T</a:t>
              </a:r>
              <a:r>
                <a:rPr lang="en-US" baseline="-25000" dirty="0" err="1"/>
                <a:t>r</a:t>
              </a:r>
              <a:r>
                <a:rPr lang="en-US" dirty="0"/>
                <a:t> = </a:t>
              </a:r>
              <a:r>
                <a:rPr lang="en-US" dirty="0" err="1"/>
                <a:t>T</a:t>
              </a:r>
              <a:r>
                <a:rPr lang="en-US" baseline="-25000" dirty="0" err="1"/>
                <a:t>s</a:t>
              </a:r>
              <a:endParaRPr lang="en-US" baseline="-25000" dirty="0"/>
            </a:p>
            <a:p>
              <a:pPr algn="r"/>
              <a:r>
                <a:rPr lang="en-US" dirty="0" err="1"/>
                <a:t>du</a:t>
              </a:r>
              <a:r>
                <a:rPr lang="en-US" baseline="-25000" dirty="0" err="1"/>
                <a:t>r</a:t>
              </a:r>
              <a:r>
                <a:rPr lang="en-US" dirty="0"/>
                <a:t>/</a:t>
              </a:r>
              <a:r>
                <a:rPr lang="en-US" dirty="0" err="1"/>
                <a:t>dr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09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241C-BFF1-7E4D-AA62-A546B38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1D_rod_thermomechanics_hoop_stress.avi">
            <a:hlinkClick r:id="" action="ppaction://media"/>
            <a:extLst>
              <a:ext uri="{FF2B5EF4-FFF2-40B4-BE49-F238E27FC236}">
                <a16:creationId xmlns:a16="http://schemas.microsoft.com/office/drawing/2014/main" id="{EDB8944B-E002-4849-B853-B6FA158596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9187" y="4479304"/>
            <a:ext cx="7100738" cy="2332396"/>
          </a:xfrm>
          <a:prstGeom prst="rect">
            <a:avLst/>
          </a:prstGeom>
        </p:spPr>
      </p:pic>
      <p:pic>
        <p:nvPicPr>
          <p:cNvPr id="9" name="1D_rod_thermomechanics_disp_r.avi">
            <a:hlinkClick r:id="" action="ppaction://media"/>
            <a:extLst>
              <a:ext uri="{FF2B5EF4-FFF2-40B4-BE49-F238E27FC236}">
                <a16:creationId xmlns:a16="http://schemas.microsoft.com/office/drawing/2014/main" id="{7EE7F7B4-F0B5-A541-A617-FCC409E9F7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39187" y="2503249"/>
            <a:ext cx="7100738" cy="2332395"/>
          </a:xfrm>
          <a:prstGeom prst="rect">
            <a:avLst/>
          </a:prstGeom>
        </p:spPr>
      </p:pic>
      <p:pic>
        <p:nvPicPr>
          <p:cNvPr id="10" name="1D_rod_thermomechanics_T.avi">
            <a:hlinkClick r:id="" action="ppaction://media"/>
            <a:extLst>
              <a:ext uri="{FF2B5EF4-FFF2-40B4-BE49-F238E27FC236}">
                <a16:creationId xmlns:a16="http://schemas.microsoft.com/office/drawing/2014/main" id="{5E9A1021-FB6C-4F46-85CB-806F0A4DAD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39187" y="527194"/>
            <a:ext cx="7100738" cy="23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59-49A4-764A-9F23-75415DA2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to analytical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649A6-A0E3-F74C-B165-131B06A9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98603" cy="3965670"/>
          </a:xfrm>
        </p:spPr>
        <p:txBody>
          <a:bodyPr/>
          <a:lstStyle/>
          <a:p>
            <a:r>
              <a:rPr lang="en-US" dirty="0"/>
              <a:t>If we use a constant thermal conductivity, analytical 1D model matches very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k is a function of temperature, there is a difference between the FEM and analytical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DBADC-CDD6-674D-93D5-34825396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DD2DA-A49E-2E47-903A-E1E50B27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067" y="900114"/>
            <a:ext cx="3752333" cy="2814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97D8E-85EE-8244-BB27-F22BDE95C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066" y="3714364"/>
            <a:ext cx="3752333" cy="2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442D-B985-9E44-ADBB-3882D416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various available tools for solving coupled thermomechanical problems with FEM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E2D1-032E-A24E-B89C-DFB5C4B5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tools</a:t>
            </a:r>
          </a:p>
          <a:p>
            <a:pPr lvl="1"/>
            <a:r>
              <a:rPr lang="en-US" dirty="0"/>
              <a:t>ABAQUS</a:t>
            </a:r>
          </a:p>
          <a:p>
            <a:pPr lvl="1"/>
            <a:r>
              <a:rPr lang="en-US" dirty="0"/>
              <a:t>ANSYS</a:t>
            </a:r>
          </a:p>
          <a:p>
            <a:pPr lvl="1"/>
            <a:r>
              <a:rPr lang="en-US" dirty="0"/>
              <a:t>COMSOL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MOOSE </a:t>
            </a:r>
          </a:p>
          <a:p>
            <a:r>
              <a:rPr lang="en-US" dirty="0"/>
              <a:t>NRC-based</a:t>
            </a:r>
          </a:p>
          <a:p>
            <a:pPr lvl="1"/>
            <a:r>
              <a:rPr lang="en-US" dirty="0"/>
              <a:t>FRAPCON/FRAPTRAN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B8392-FBE0-F645-87F7-D47C3C4C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E10AA-0C9C-6242-876D-0D3B50C2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90" y="4492168"/>
            <a:ext cx="2317229" cy="16339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BC1A68B-97D7-0C4E-8D51-52042F133B58}"/>
              </a:ext>
            </a:extLst>
          </p:cNvPr>
          <p:cNvGrpSpPr/>
          <p:nvPr/>
        </p:nvGrpSpPr>
        <p:grpSpPr>
          <a:xfrm>
            <a:off x="8322161" y="2198687"/>
            <a:ext cx="2948287" cy="1681557"/>
            <a:chOff x="5650186" y="1629911"/>
            <a:chExt cx="2948287" cy="16815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E04CB8-01D1-9D4A-B8A7-C70B3192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0186" y="1629911"/>
              <a:ext cx="2600054" cy="168155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6B4E23-AA86-4F48-9662-2E553EA7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7033" y="1936191"/>
              <a:ext cx="1341440" cy="24122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61F98E-4FF0-1946-B12A-039253E812CE}"/>
              </a:ext>
            </a:extLst>
          </p:cNvPr>
          <p:cNvGrpSpPr/>
          <p:nvPr/>
        </p:nvGrpSpPr>
        <p:grpSpPr>
          <a:xfrm>
            <a:off x="5298366" y="2497626"/>
            <a:ext cx="2551479" cy="1645704"/>
            <a:chOff x="3098707" y="2598744"/>
            <a:chExt cx="2551479" cy="16457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EBD1-B33D-5442-8DA0-26D668018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8707" y="2598744"/>
              <a:ext cx="2551479" cy="16457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A1939-CEBD-0A44-B808-2CFD8495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2219" y="2741261"/>
              <a:ext cx="1826262" cy="166235"/>
            </a:xfrm>
            <a:prstGeom prst="rect">
              <a:avLst/>
            </a:prstGeom>
          </p:spPr>
        </p:pic>
      </p:grpSp>
      <p:pic>
        <p:nvPicPr>
          <p:cNvPr id="12" name="Picture 11" descr="moose.png">
            <a:extLst>
              <a:ext uri="{FF2B5EF4-FFF2-40B4-BE49-F238E27FC236}">
                <a16:creationId xmlns:a16="http://schemas.microsoft.com/office/drawing/2014/main" id="{4FA11361-B8E5-F246-8CA2-9932A066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57" y="4815430"/>
            <a:ext cx="2480732" cy="8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D5852-51A5-9542-B9BC-E86DB739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purpose of a fuel performance code is to simulate and evaluate fuel rod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6E08-02F7-8740-A7B5-E78515E5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482353" cy="3965670"/>
          </a:xfrm>
        </p:spPr>
        <p:txBody>
          <a:bodyPr/>
          <a:lstStyle/>
          <a:p>
            <a:r>
              <a:rPr lang="en-US" dirty="0"/>
              <a:t>The first fuel performance codes were developed in the mid seventies</a:t>
            </a:r>
          </a:p>
          <a:p>
            <a:r>
              <a:rPr lang="en-US" dirty="0"/>
              <a:t>Advanced fuel performance codes are still under development today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C8339-BE04-C14B-B2E6-F9FB7AEF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17B1E3-27BA-AF4C-B8A0-6142D3A20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10" y="1986639"/>
            <a:ext cx="5596779" cy="4313381"/>
            <a:chOff x="13026" y="2528402"/>
            <a:chExt cx="4691097" cy="36153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5A8DE4-F4EC-6A4E-8F8D-05AB557CA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04"/>
            <a:stretch/>
          </p:blipFill>
          <p:spPr>
            <a:xfrm>
              <a:off x="13026" y="2528402"/>
              <a:ext cx="4691097" cy="30921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72C5E-957E-7D40-A7B9-5110FB9A22BD}"/>
                </a:ext>
              </a:extLst>
            </p:cNvPr>
            <p:cNvSpPr txBox="1"/>
            <p:nvPr/>
          </p:nvSpPr>
          <p:spPr>
            <a:xfrm>
              <a:off x="136769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KAIST-3A benchmark results, showing displacement of 3432 rods, from Gaston et al. 2014</a:t>
              </a:r>
            </a:p>
          </p:txBody>
        </p:sp>
        <p:pic>
          <p:nvPicPr>
            <p:cNvPr id="8" name="Picture 7" descr="bison.png">
              <a:extLst>
                <a:ext uri="{FF2B5EF4-FFF2-40B4-BE49-F238E27FC236}">
                  <a16:creationId xmlns:a16="http://schemas.microsoft.com/office/drawing/2014/main" id="{09482F4D-9ABD-5544-9FD6-0935DB73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69" y="5179549"/>
              <a:ext cx="1458081" cy="3357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327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D8E3-7E8C-4546-AEEA-959B9BAC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fuel performance codes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FC4B5-BB77-1347-A871-A47EE9C5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338918" cy="3965670"/>
          </a:xfrm>
        </p:spPr>
        <p:txBody>
          <a:bodyPr/>
          <a:lstStyle/>
          <a:p>
            <a:r>
              <a:rPr lang="en-US" dirty="0"/>
              <a:t>The primary goals are to predict the fuel centerline temperature and the stress in the cladding</a:t>
            </a:r>
          </a:p>
          <a:p>
            <a:r>
              <a:rPr lang="en-US" dirty="0"/>
              <a:t>Fuel performance codes aren’t focused on predicting power production, but rather to predict safety margins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3BDED-4AB2-9442-89FA-4B443AF1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C331-025D-0F42-A396-CE812BE1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160495"/>
            <a:ext cx="3204485" cy="2113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E22296-FE56-964C-8151-ED811722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226" y="2160495"/>
            <a:ext cx="3177271" cy="2113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5144-6F72-204F-854A-56153F94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05" y="4313783"/>
            <a:ext cx="3204485" cy="21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73EB-187B-5E4A-B07A-A7C17E07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fuel performance code must be able to predict: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D1DC7-5C4D-1A4D-8459-D260BC39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DADA37-0334-5F48-A2DC-91C4EC44ECE9}"/>
              </a:ext>
            </a:extLst>
          </p:cNvPr>
          <p:cNvGrpSpPr/>
          <p:nvPr/>
        </p:nvGrpSpPr>
        <p:grpSpPr>
          <a:xfrm>
            <a:off x="1270997" y="2085575"/>
            <a:ext cx="9505033" cy="4361524"/>
            <a:chOff x="669114" y="2178172"/>
            <a:chExt cx="7667510" cy="3320651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1F188E2F-79DE-6245-B845-B1054C6B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F40BF2F-5C3E-5E49-B805-1506CBD80032}"/>
                </a:ext>
              </a:extLst>
            </p:cNvPr>
            <p:cNvSpPr/>
            <p:nvPr/>
          </p:nvSpPr>
          <p:spPr>
            <a:xfrm>
              <a:off x="669114" y="2178172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Fuel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Volumetric change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54CEDD-3178-284D-A11F-85D23DDB788D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Gap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heat transport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Mechanical interaction between fuel and cladding</a:t>
              </a:r>
            </a:p>
            <a:p>
              <a:pPr marL="171450" indent="-171450" algn="ctr">
                <a:buFont typeface="Arial"/>
                <a:buChar char="•"/>
              </a:pPr>
              <a:r>
                <a:rPr lang="en-US" sz="2000" dirty="0"/>
                <a:t>Gap pressure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92DFD34-796C-954A-968F-45273E9BC99D}"/>
                </a:ext>
              </a:extLst>
            </p:cNvPr>
            <p:cNvSpPr/>
            <p:nvPr/>
          </p:nvSpPr>
          <p:spPr>
            <a:xfrm>
              <a:off x="669114" y="3844235"/>
              <a:ext cx="2894946" cy="10993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b="1" dirty="0"/>
                <a:t>Cladding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Temperature profile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2000" dirty="0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106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7B46-FC48-814F-B7FF-A2BA01E4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primary focus is solving the thermomechanical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7FA97-6229-DB42-8300-299BA0DD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99ADAE-7264-D049-BFC3-70F6896B38A4}"/>
              </a:ext>
            </a:extLst>
          </p:cNvPr>
          <p:cNvGrpSpPr/>
          <p:nvPr/>
        </p:nvGrpSpPr>
        <p:grpSpPr>
          <a:xfrm>
            <a:off x="2262245" y="2189393"/>
            <a:ext cx="7667510" cy="4349520"/>
            <a:chOff x="669114" y="1843594"/>
            <a:chExt cx="7667510" cy="4349520"/>
          </a:xfrm>
        </p:grpSpPr>
        <p:pic>
          <p:nvPicPr>
            <p:cNvPr id="5" name="Picture 7" descr="temp_3Dslice.png">
              <a:extLst>
                <a:ext uri="{FF2B5EF4-FFF2-40B4-BE49-F238E27FC236}">
                  <a16:creationId xmlns:a16="http://schemas.microsoft.com/office/drawing/2014/main" id="{B5F9D1A8-CF7A-5A4C-ABC5-F64EAEF6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2AC90D5-5341-EB4E-ACC8-95DF4ADA84F2}"/>
                </a:ext>
              </a:extLst>
            </p:cNvPr>
            <p:cNvSpPr/>
            <p:nvPr/>
          </p:nvSpPr>
          <p:spPr>
            <a:xfrm>
              <a:off x="5441678" y="2699291"/>
              <a:ext cx="2894946" cy="1602429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The handling of the gap changes the most between different codes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1770EC-139F-784B-B352-CF1D364D70B7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32944"/>
              <a:chOff x="673013" y="1843594"/>
              <a:chExt cx="2894946" cy="1932944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FAAC16B-3003-974C-9788-B2A2D93DC6CA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9" name="Picture 8" descr="latex-image-1.pdf">
                <a:extLst>
                  <a:ext uri="{FF2B5EF4-FFF2-40B4-BE49-F238E27FC236}">
                    <a16:creationId xmlns:a16="http://schemas.microsoft.com/office/drawing/2014/main" id="{6702F9C1-0EDD-2B49-A367-EABA9BE71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0" name="Picture 9" descr="latex-image-1.pdf">
                <a:extLst>
                  <a:ext uri="{FF2B5EF4-FFF2-40B4-BE49-F238E27FC236}">
                    <a16:creationId xmlns:a16="http://schemas.microsoft.com/office/drawing/2014/main" id="{EBA92DFB-5FE8-4D4F-AC62-E9BE9302A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BE71A2-1A24-314D-A527-D624E1B57A65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96525-6868-F143-8F0A-5E9955072C39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460BB-02AD-4745-B24D-40E04910A9AB}"/>
                </a:ext>
              </a:extLst>
            </p:cNvPr>
            <p:cNvGrpSpPr/>
            <p:nvPr/>
          </p:nvGrpSpPr>
          <p:grpSpPr>
            <a:xfrm>
              <a:off x="669114" y="4144673"/>
              <a:ext cx="2894946" cy="2048441"/>
              <a:chOff x="669114" y="4144673"/>
              <a:chExt cx="2894946" cy="20484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FE2D69F-6A1D-0545-A05A-A7402B22A211}"/>
                  </a:ext>
                </a:extLst>
              </p:cNvPr>
              <p:cNvSpPr/>
              <p:nvPr/>
            </p:nvSpPr>
            <p:spPr>
              <a:xfrm>
                <a:off x="669114" y="4144673"/>
                <a:ext cx="2894946" cy="2048441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24F53964-96BA-5C4C-8F78-FC7EFC5DC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622121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A059926A-5859-504D-AD5C-2D5E055A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B99C1F-F09E-CC4C-AF21-43E10E1F88F3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 or analytically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D2163D-32FA-974C-9864-9B0352C1DEFE}"/>
                  </a:ext>
                </a:extLst>
              </p:cNvPr>
              <p:cNvSpPr txBox="1"/>
              <p:nvPr/>
            </p:nvSpPr>
            <p:spPr>
              <a:xfrm>
                <a:off x="925639" y="579462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Numerically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645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1832-22FC-3747-BD56-A6D725EB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F420-CC55-B34C-AADF-9F0BDBB1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Overviewed thermal expansion</a:t>
            </a:r>
          </a:p>
          <a:p>
            <a:r>
              <a:rPr lang="en-US" dirty="0"/>
              <a:t>Thermal expansion can cause stress when</a:t>
            </a:r>
          </a:p>
          <a:p>
            <a:pPr lvl="1"/>
            <a:r>
              <a:rPr lang="en-US" dirty="0"/>
              <a:t>Deformation is constrained</a:t>
            </a:r>
          </a:p>
          <a:p>
            <a:pPr lvl="1"/>
            <a:r>
              <a:rPr lang="en-US" dirty="0"/>
              <a:t>There are gradients in the expansion coefficient</a:t>
            </a:r>
          </a:p>
          <a:p>
            <a:pPr lvl="1"/>
            <a:r>
              <a:rPr lang="en-US" dirty="0"/>
              <a:t>There is a temperature gradient</a:t>
            </a:r>
          </a:p>
          <a:p>
            <a:r>
              <a:rPr lang="en-US" dirty="0"/>
              <a:t>We have analytical equations for thermal stresses in the cladding and in the fuel</a:t>
            </a:r>
          </a:p>
          <a:p>
            <a:r>
              <a:rPr lang="en-US" dirty="0"/>
              <a:t>Demonstrated need for iteration to obtain steady-state gap thickness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CE8F-B46B-E142-97B6-422D6BE2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2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41A0-CC03-F844-A1C6-64D4DEB4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approaches to model the fuel rod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4B3F-CDE5-6244-8599-3800308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7B30AA-CA87-9D4B-AE43-4F07D71EC3F8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5" name="Pentagon 4">
              <a:extLst>
                <a:ext uri="{FF2B5EF4-FFF2-40B4-BE49-F238E27FC236}">
                  <a16:creationId xmlns:a16="http://schemas.microsoft.com/office/drawing/2014/main" id="{93BFA86E-E31E-7B44-9880-3787A953C6A8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7C5EE58-63B6-5841-A58C-A792006E65C7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948493-D23E-2046-8DE4-BBCEB698358C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08F2DBF-09C3-B646-85F4-34AAF5247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9DA24B-CA6E-EE4E-84DB-A1D945847E99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24C8B-E7ED-224B-BB1F-137B3C6B7CD0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1" name="Picture 10" descr="2D_asisymmetric_discrete_pellet.png">
                <a:extLst>
                  <a:ext uri="{FF2B5EF4-FFF2-40B4-BE49-F238E27FC236}">
                    <a16:creationId xmlns:a16="http://schemas.microsoft.com/office/drawing/2014/main" id="{785BEA31-2E48-1747-A81B-2FDD7A97A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7A6DD-15F7-B34E-8569-4050FE004444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5D7327-9144-704F-AAB2-666DA0A78874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4" name="Picture 13" descr="2D_asisymmetric_smeared_pellet.png">
                <a:extLst>
                  <a:ext uri="{FF2B5EF4-FFF2-40B4-BE49-F238E27FC236}">
                    <a16:creationId xmlns:a16="http://schemas.microsoft.com/office/drawing/2014/main" id="{CC7E59EE-F54E-0F47-B3AE-A43E32F3A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37BFDB-3C0F-BD4C-BCA9-4F64CF0FD5A4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FDE8FA-A8B9-AC43-8EF6-0F16A9408138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A401-F71D-8E48-BB2A-02DD829B3C48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A8F698-B416-2F42-BB58-4010A7E544A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E05B44-21EE-2E44-AD29-988C20FC41DB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10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82309-F6B8-4F48-8217-6BDBC491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fuel performance codes were made for either steady state or transient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8C1F6-24CC-BE4D-828C-64D3CE196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Steady state codes</a:t>
            </a:r>
          </a:p>
          <a:p>
            <a:pPr lvl="1"/>
            <a:r>
              <a:rPr lang="en-US" dirty="0"/>
              <a:t>Leave of the time derivative part of the heat equation</a:t>
            </a:r>
          </a:p>
          <a:p>
            <a:pPr lvl="1"/>
            <a:r>
              <a:rPr lang="en-US" dirty="0"/>
              <a:t>The material properties still evolve with time as a function of burnup</a:t>
            </a:r>
          </a:p>
          <a:p>
            <a:pPr lvl="1"/>
            <a:r>
              <a:rPr lang="en-US" dirty="0"/>
              <a:t>The volumetric changes in the fuel are also a function of burnup</a:t>
            </a:r>
          </a:p>
          <a:p>
            <a:pPr lvl="1"/>
            <a:r>
              <a:rPr lang="en-US" dirty="0"/>
              <a:t>Creep of fuel and cladding change with time</a:t>
            </a:r>
          </a:p>
          <a:p>
            <a:r>
              <a:rPr lang="en-US" dirty="0"/>
              <a:t>Transient codes</a:t>
            </a:r>
          </a:p>
          <a:p>
            <a:pPr lvl="1"/>
            <a:r>
              <a:rPr lang="en-US" dirty="0"/>
              <a:t>Include the time derivative</a:t>
            </a:r>
          </a:p>
          <a:p>
            <a:pPr lvl="1"/>
            <a:r>
              <a:rPr lang="en-US" dirty="0"/>
              <a:t>Have similar burnup dependent models like steady state codes, but don’t include creep</a:t>
            </a:r>
          </a:p>
          <a:p>
            <a:pPr lvl="1"/>
            <a:r>
              <a:rPr lang="en-US" dirty="0"/>
              <a:t>Have additional models for rapid transients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E68FD-5B30-4149-834A-D9EA58C2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3E7C1D5-AAE8-B044-8942-5FCA92AD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606219"/>
            <a:ext cx="1742375" cy="22310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F103494B-D28F-5944-B925-73B8BF39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13" y="4317633"/>
            <a:ext cx="2085809" cy="4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0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FRAPCON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946967" y="5041382"/>
            <a:ext cx="4259484" cy="44720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30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846-DCB7-494E-852E-C122BF1D5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FRAPCON Flow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9604-9BE2-E147-A321-33C42E45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497256" cy="3965670"/>
          </a:xfrm>
        </p:spPr>
        <p:txBody>
          <a:bodyPr/>
          <a:lstStyle/>
          <a:p>
            <a:r>
              <a:rPr lang="en-US" dirty="0"/>
              <a:t>FRAPCON iterates to determine fuel rod temperatures, fuel and cladding deformation</a:t>
            </a:r>
          </a:p>
          <a:p>
            <a:r>
              <a:rPr lang="en-US" dirty="0"/>
              <a:t>This converged data is iterated to produce gas release, void volumes and plenum pressure </a:t>
            </a:r>
          </a:p>
          <a:p>
            <a:r>
              <a:rPr lang="en-US" dirty="0"/>
              <a:t>Then marches forward in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CCA7D-531C-A14D-B4A1-3B1A1A84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0F20-0F1F-9B46-964B-70F7D015B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451" y="563809"/>
            <a:ext cx="3066468" cy="5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93-1B93-C044-8C1F-594FD0B8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FRAPTRAN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27D0-E652-5A47-832F-B7DD0500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DBA099-65AA-5C4C-916F-0AA1439B8794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28A4253E-F173-AF47-8A45-250EF90F22AC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90B6B56-DC7A-4D43-BA65-F0904C525BA9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D92476-7A6E-014B-9EAF-8AB58C552DB2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59D7FDC-67F2-0342-81DA-856D55ACD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36B09-A6F1-764F-BDF4-2CB568A07FE7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9FD278-2902-1A48-8CD0-F16C1DE76BAD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AD1C1FA4-827C-2B4D-AC83-B89474B71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8A3E1B-E4EE-4A46-8DB7-9FA93BA9319C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CF022D-4513-A24A-9E89-66DF8963B79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4B9ACC63-5B67-6149-8BAD-01A22330B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F162D9-521F-3246-A8C2-7EF8E98835D8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D054DA-1189-734D-99E0-667A19260282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2B518E-6AE5-A241-86B6-EAC58100562F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E87BD8A-31C7-DE45-9822-D79C08222A5C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9F14F0-5409-D746-AB54-F216F85447F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125612D-1830-4741-BBFE-0405835196F9}"/>
              </a:ext>
            </a:extLst>
          </p:cNvPr>
          <p:cNvSpPr/>
          <p:nvPr/>
        </p:nvSpPr>
        <p:spPr>
          <a:xfrm>
            <a:off x="3838614" y="4530681"/>
            <a:ext cx="4553031" cy="45730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73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1B94-643A-A347-B3CB-187AD34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F2354-7F63-8B46-BB5D-299A41CE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0C8D38A-8FD5-D840-8DFA-0802DEDB4AA9}"/>
              </a:ext>
            </a:extLst>
          </p:cNvPr>
          <p:cNvGrpSpPr/>
          <p:nvPr/>
        </p:nvGrpSpPr>
        <p:grpSpPr>
          <a:xfrm>
            <a:off x="1759403" y="1825643"/>
            <a:ext cx="8673194" cy="4713270"/>
            <a:chOff x="166914" y="1881935"/>
            <a:chExt cx="8673194" cy="4713270"/>
          </a:xfrm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C10F6480-DE4B-E841-B0CA-BB37B1649BA1}"/>
                </a:ext>
              </a:extLst>
            </p:cNvPr>
            <p:cNvSpPr/>
            <p:nvPr/>
          </p:nvSpPr>
          <p:spPr>
            <a:xfrm rot="16200000">
              <a:off x="-1722665" y="3771515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Computational cost</a:t>
              </a:r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58A5FBB9-195A-DB46-BC18-494EA1BD62B6}"/>
                </a:ext>
              </a:extLst>
            </p:cNvPr>
            <p:cNvSpPr/>
            <p:nvPr/>
          </p:nvSpPr>
          <p:spPr>
            <a:xfrm rot="16200000">
              <a:off x="6369957" y="3771514"/>
              <a:ext cx="4359729" cy="580572"/>
            </a:xfrm>
            <a:prstGeom prst="homePlate">
              <a:avLst/>
            </a:prstGeom>
            <a:gradFill>
              <a:lin ang="0" scaled="0"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Accuracy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252847-6D1F-E741-A304-41CE322F8154}"/>
                </a:ext>
              </a:extLst>
            </p:cNvPr>
            <p:cNvGrpSpPr/>
            <p:nvPr/>
          </p:nvGrpSpPr>
          <p:grpSpPr>
            <a:xfrm>
              <a:off x="662592" y="1881935"/>
              <a:ext cx="7596943" cy="1175798"/>
              <a:chOff x="662592" y="1881935"/>
              <a:chExt cx="7596943" cy="11757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454926F-07F8-3E40-9C99-72AA52535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592" y="1881935"/>
                <a:ext cx="7426552" cy="11757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07628E-F36C-B94B-854C-3771760A4281}"/>
                  </a:ext>
                </a:extLst>
              </p:cNvPr>
              <p:cNvSpPr txBox="1"/>
              <p:nvPr/>
            </p:nvSpPr>
            <p:spPr>
              <a:xfrm>
                <a:off x="747487" y="2263761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full 3D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222DBA1-1059-6141-8F1F-63277B66E493}"/>
                </a:ext>
              </a:extLst>
            </p:cNvPr>
            <p:cNvGrpSpPr/>
            <p:nvPr/>
          </p:nvGrpSpPr>
          <p:grpSpPr>
            <a:xfrm>
              <a:off x="747486" y="3138120"/>
              <a:ext cx="7512048" cy="526414"/>
              <a:chOff x="747486" y="3138120"/>
              <a:chExt cx="7512048" cy="526414"/>
            </a:xfrm>
          </p:grpSpPr>
          <p:pic>
            <p:nvPicPr>
              <p:cNvPr id="17" name="Picture 16" descr="2D_asisymmetric_discrete_pellet.png">
                <a:extLst>
                  <a:ext uri="{FF2B5EF4-FFF2-40B4-BE49-F238E27FC236}">
                    <a16:creationId xmlns:a16="http://schemas.microsoft.com/office/drawing/2014/main" id="{F6170E0D-C363-4F4B-BDE1-8C4BF835A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138120"/>
                <a:ext cx="7420806" cy="42705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E515C-10E6-6243-9BC8-41A1AFE3F43F}"/>
                  </a:ext>
                </a:extLst>
              </p:cNvPr>
              <p:cNvSpPr txBox="1"/>
              <p:nvPr/>
            </p:nvSpPr>
            <p:spPr>
              <a:xfrm>
                <a:off x="747486" y="3202869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discrete pellets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3F5F4E0-0036-FF47-B67E-E126827DAEE3}"/>
                </a:ext>
              </a:extLst>
            </p:cNvPr>
            <p:cNvGrpSpPr/>
            <p:nvPr/>
          </p:nvGrpSpPr>
          <p:grpSpPr>
            <a:xfrm>
              <a:off x="747486" y="3956978"/>
              <a:ext cx="7512048" cy="513101"/>
              <a:chOff x="747486" y="3956978"/>
              <a:chExt cx="7512048" cy="513101"/>
            </a:xfrm>
          </p:grpSpPr>
          <p:pic>
            <p:nvPicPr>
              <p:cNvPr id="15" name="Picture 14" descr="2D_asisymmetric_smeared_pellet.png">
                <a:extLst>
                  <a:ext uri="{FF2B5EF4-FFF2-40B4-BE49-F238E27FC236}">
                    <a16:creationId xmlns:a16="http://schemas.microsoft.com/office/drawing/2014/main" id="{54FEAAF7-80C7-DB4C-994F-08E839755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578" y="3956978"/>
                <a:ext cx="7320636" cy="41745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1D74D-8269-8749-9854-9BEB5E1B16F0}"/>
                  </a:ext>
                </a:extLst>
              </p:cNvPr>
              <p:cNvSpPr txBox="1"/>
              <p:nvPr/>
            </p:nvSpPr>
            <p:spPr>
              <a:xfrm>
                <a:off x="747486" y="4008414"/>
                <a:ext cx="751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Transient, 2D axisymmetric with smeared pellets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1A737C-4AF1-244C-BB16-B89137AEC5B4}"/>
                </a:ext>
              </a:extLst>
            </p:cNvPr>
            <p:cNvSpPr txBox="1"/>
            <p:nvPr/>
          </p:nvSpPr>
          <p:spPr>
            <a:xfrm>
              <a:off x="747487" y="4554732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multiple 1D slices (1.5D)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DE87A8-EEC7-454B-B2D2-3E13BD5C7B60}"/>
                </a:ext>
              </a:extLst>
            </p:cNvPr>
            <p:cNvSpPr txBox="1"/>
            <p:nvPr/>
          </p:nvSpPr>
          <p:spPr>
            <a:xfrm>
              <a:off x="747487" y="5544875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1D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74E86-5845-3F42-BD70-DDA941020EB8}"/>
                </a:ext>
              </a:extLst>
            </p:cNvPr>
            <p:cNvSpPr txBox="1"/>
            <p:nvPr/>
          </p:nvSpPr>
          <p:spPr>
            <a:xfrm>
              <a:off x="747486" y="6133540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 state, 1D (analytical)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840F2-AB10-CA47-8A9B-5AEC9536A6B6}"/>
                </a:ext>
              </a:extLst>
            </p:cNvPr>
            <p:cNvSpPr txBox="1"/>
            <p:nvPr/>
          </p:nvSpPr>
          <p:spPr>
            <a:xfrm>
              <a:off x="747487" y="509767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Steady, multiple 1D slices (1.5 D)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3CF3847-92E6-7A45-9474-AA2A5CC51427}"/>
              </a:ext>
            </a:extLst>
          </p:cNvPr>
          <p:cNvSpPr/>
          <p:nvPr/>
        </p:nvSpPr>
        <p:spPr>
          <a:xfrm>
            <a:off x="2918157" y="3964883"/>
            <a:ext cx="6306866" cy="43419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77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C256-EB2A-C14B-A222-F6C50B45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06DE-6403-174A-8AA8-3A13BE2B4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531980" cy="3965670"/>
          </a:xfrm>
        </p:spPr>
        <p:txBody>
          <a:bodyPr/>
          <a:lstStyle/>
          <a:p>
            <a:r>
              <a:rPr lang="en-US" dirty="0"/>
              <a:t>FALCON is a 2D fuel performance code developed by EPRI</a:t>
            </a:r>
          </a:p>
          <a:p>
            <a:r>
              <a:rPr lang="en-US" dirty="0"/>
              <a:t>Development of FALCON started in 1996</a:t>
            </a:r>
          </a:p>
          <a:p>
            <a:r>
              <a:rPr lang="en-US" dirty="0"/>
              <a:t>The beta version was released in 2003</a:t>
            </a:r>
          </a:p>
          <a:p>
            <a:r>
              <a:rPr lang="en-US" dirty="0"/>
              <a:t>It was developed by ANATECH for EPRI</a:t>
            </a:r>
          </a:p>
          <a:p>
            <a:r>
              <a:rPr lang="en-US" dirty="0"/>
              <a:t>FALCON is proprietary, owned by EPRI</a:t>
            </a:r>
          </a:p>
          <a:p>
            <a:r>
              <a:rPr lang="en-US" dirty="0"/>
              <a:t>It is no longer under active development in the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0608-D599-0E4C-BB16-2CC2CC25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1A009-DD0A-9A4B-BEE2-9D88DE6A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73" y="2160495"/>
            <a:ext cx="4557204" cy="3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10CE-551C-6941-B9F4-DE9E969A2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is a 2D transient and steady state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CBF28-CE6C-2748-8F52-C9732DB5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8AED30-1247-A546-8CC3-2E175DB97695}"/>
              </a:ext>
            </a:extLst>
          </p:cNvPr>
          <p:cNvGrpSpPr/>
          <p:nvPr/>
        </p:nvGrpSpPr>
        <p:grpSpPr>
          <a:xfrm>
            <a:off x="2262245" y="223216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7E8B547C-3113-FF44-BC1E-D0EC7C5F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191B34-AD1F-3D42-B0D3-40FBB649F78B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Simplified contact model is used for gap closure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20E672-ADB9-CD4F-8E4C-E98B29BCF2D8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E7CB8C5-209B-B044-8BC2-29EA5AC699D0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9" name="Picture 18" descr="latex-image-1.pdf">
                <a:extLst>
                  <a:ext uri="{FF2B5EF4-FFF2-40B4-BE49-F238E27FC236}">
                    <a16:creationId xmlns:a16="http://schemas.microsoft.com/office/drawing/2014/main" id="{A8284969-F469-5E49-9D68-490746099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20" name="Picture 19" descr="latex-image-1.pdf">
                <a:extLst>
                  <a:ext uri="{FF2B5EF4-FFF2-40B4-BE49-F238E27FC236}">
                    <a16:creationId xmlns:a16="http://schemas.microsoft.com/office/drawing/2014/main" id="{E2D1797B-9F74-D142-9592-769028243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4AC47-157D-A944-AD81-91BABD9ACC4A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EA21C4-07DB-524D-92FB-FC86C2CEF703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0915F3-79F2-FC44-9DE8-A9C76C06B222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4815DC3-B000-F646-B344-7B37CE7CF6F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10B370E1-2074-9F43-9F69-06AA066AE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5" name="Picture 14" descr="latex-image-1.pdf">
                <a:extLst>
                  <a:ext uri="{FF2B5EF4-FFF2-40B4-BE49-F238E27FC236}">
                    <a16:creationId xmlns:a16="http://schemas.microsoft.com/office/drawing/2014/main" id="{C40E5DE4-2BF9-B740-AE62-D6E868CC0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10A779-B3A5-594A-9734-C267E73CC438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6E1941-991B-9A4C-BC8E-8AAEA7945471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6D102-8D95-EC4B-8212-3E2ACC31BDED}"/>
                </a:ext>
              </a:extLst>
            </p:cNvPr>
            <p:cNvSpPr/>
            <p:nvPr/>
          </p:nvSpPr>
          <p:spPr>
            <a:xfrm>
              <a:off x="4499456" y="2671982"/>
              <a:ext cx="587182" cy="282684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tint val="50000"/>
                    <a:satMod val="300000"/>
                    <a:alpha val="80000"/>
                  </a:schemeClr>
                </a:gs>
                <a:gs pos="35000">
                  <a:schemeClr val="dk1">
                    <a:tint val="37000"/>
                    <a:satMod val="300000"/>
                    <a:alpha val="80000"/>
                  </a:schemeClr>
                </a:gs>
                <a:gs pos="100000">
                  <a:schemeClr val="dk1">
                    <a:tint val="15000"/>
                    <a:satMod val="350000"/>
                    <a:alpha val="8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715C84-C10F-7E4F-B32B-D2692106E634}"/>
                </a:ext>
              </a:extLst>
            </p:cNvPr>
            <p:cNvSpPr/>
            <p:nvPr/>
          </p:nvSpPr>
          <p:spPr>
            <a:xfrm>
              <a:off x="5127603" y="2261120"/>
              <a:ext cx="102416" cy="32377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6BF8A8-08B1-EB40-B41C-0A0DEA414679}"/>
                </a:ext>
              </a:extLst>
            </p:cNvPr>
            <p:cNvCxnSpPr/>
            <p:nvPr/>
          </p:nvCxnSpPr>
          <p:spPr>
            <a:xfrm>
              <a:off x="4495414" y="2261120"/>
              <a:ext cx="10870" cy="3237703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528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3F94-83BC-FD4A-9556-C6DD19C9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FALCON can predict the fuel performance in axisymmetric RZ space or in </a:t>
            </a:r>
            <a:r>
              <a:rPr lang="en-US" dirty="0" err="1"/>
              <a:t>Rθ</a:t>
            </a:r>
            <a:r>
              <a:rPr lang="en-US" dirty="0"/>
              <a:t>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6BDE7-1D0C-E44E-BEA5-E621E71C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E16-B877-2E4D-A525-378C60AA4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5"/>
          <a:stretch/>
        </p:blipFill>
        <p:spPr>
          <a:xfrm>
            <a:off x="1338805" y="2027804"/>
            <a:ext cx="6541792" cy="4634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C0C1-F936-4547-92A1-C024A237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548" y="1968501"/>
            <a:ext cx="2088861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76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4" name="Pentagon 3"/>
          <p:cNvSpPr/>
          <p:nvPr/>
        </p:nvSpPr>
        <p:spPr>
          <a:xfrm rot="16200000">
            <a:off x="-198665" y="3771515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</a:t>
            </a:r>
          </a:p>
        </p:txBody>
      </p:sp>
      <p:sp>
        <p:nvSpPr>
          <p:cNvPr id="5" name="Pentagon 4"/>
          <p:cNvSpPr/>
          <p:nvPr/>
        </p:nvSpPr>
        <p:spPr>
          <a:xfrm rot="16200000">
            <a:off x="7893958" y="3771514"/>
            <a:ext cx="4359729" cy="580572"/>
          </a:xfrm>
          <a:prstGeom prst="homePlate">
            <a:avLst/>
          </a:prstGeom>
          <a:gradFill>
            <a:lin ang="0" scaled="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86593" y="1881935"/>
            <a:ext cx="7596943" cy="1175798"/>
            <a:chOff x="662592" y="1881935"/>
            <a:chExt cx="7596943" cy="11757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92" y="1881935"/>
              <a:ext cx="7426552" cy="11757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747487" y="2263761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full 3D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71486" y="3138120"/>
            <a:ext cx="7512048" cy="526414"/>
            <a:chOff x="747486" y="3138120"/>
            <a:chExt cx="7512048" cy="526414"/>
          </a:xfrm>
        </p:grpSpPr>
        <p:pic>
          <p:nvPicPr>
            <p:cNvPr id="13" name="Picture 12" descr="2D_asisymmetric_discrete_pellet.png"/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138120"/>
              <a:ext cx="7420806" cy="42705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47486" y="3202869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discrete pellets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1486" y="3956979"/>
            <a:ext cx="7512048" cy="513101"/>
            <a:chOff x="747486" y="3956978"/>
            <a:chExt cx="7512048" cy="513101"/>
          </a:xfrm>
        </p:grpSpPr>
        <p:pic>
          <p:nvPicPr>
            <p:cNvPr id="14" name="Picture 13" descr="2D_asisymmetric_smeared_pellet.png"/>
            <p:cNvPicPr>
              <a:picLocks noChangeAspect="1"/>
            </p:cNvPicPr>
            <p:nvPr/>
          </p:nvPicPr>
          <p:blipFill>
            <a:blip r:embed="rId4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78" y="3956978"/>
              <a:ext cx="7320636" cy="41745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7486" y="4008414"/>
              <a:ext cx="7512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Transient, 2D axisymmetric with smeared pellets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71487" y="4554733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multiple 1D slices (1.5D)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71487" y="5544876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Transient, 1D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71486" y="6133541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 state, 1D (analytical)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1487" y="5097675"/>
            <a:ext cx="751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Steady, multiple 1D slices (1.5 D)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271487" y="1820173"/>
            <a:ext cx="7512048" cy="2649906"/>
          </a:xfrm>
          <a:prstGeom prst="roundRect">
            <a:avLst>
              <a:gd name="adj" fmla="val 739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71487" y="5544875"/>
            <a:ext cx="7512048" cy="532159"/>
          </a:xfrm>
          <a:prstGeom prst="roundRect">
            <a:avLst>
              <a:gd name="adj" fmla="val 1765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CC1-34E4-A34F-8621-801D8886C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1234721"/>
            <a:ext cx="10363200" cy="1362075"/>
          </a:xfrm>
        </p:spPr>
        <p:txBody>
          <a:bodyPr/>
          <a:lstStyle/>
          <a:p>
            <a:r>
              <a:rPr lang="en-US" dirty="0"/>
              <a:t>THERMO-Mechanics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F06B0-02C9-F34D-82A4-D2D5BBAF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92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5480-BAB5-C642-8EF4-A490FCD7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1940E-7662-064E-B7D5-EE8C1EB8B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generation fuel performance code under development in the US</a:t>
            </a:r>
          </a:p>
          <a:p>
            <a:r>
              <a:rPr lang="en-US" dirty="0"/>
              <a:t>It uses the MOOSE framework</a:t>
            </a:r>
          </a:p>
          <a:p>
            <a:r>
              <a:rPr lang="en-US" dirty="0"/>
              <a:t>Development was begun in 2008</a:t>
            </a:r>
          </a:p>
          <a:p>
            <a:r>
              <a:rPr lang="en-US" dirty="0"/>
              <a:t>The first paper using BISON was published in 2009 and the paper summarizing its full capabilities was published in 2012</a:t>
            </a:r>
          </a:p>
          <a:p>
            <a:r>
              <a:rPr lang="en-US" dirty="0"/>
              <a:t>It was developed at Idaho National Laboratory, with some support by ANATECH</a:t>
            </a:r>
          </a:p>
          <a:p>
            <a:r>
              <a:rPr lang="en-US" dirty="0"/>
              <a:t>BISON is available for free, but it is export controlled and requires a license agreement be signed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5EFA-665C-0641-A9B5-166D0D9E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6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127-D61A-4646-9225-BD4B792B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BISON models the fuel behavior ranging from 1D to full 3D and uses FEM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C4F84-8FCE-1B4D-B192-CBF43681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DA26A8-8E30-0848-ADAD-E4C34984117E}"/>
              </a:ext>
            </a:extLst>
          </p:cNvPr>
          <p:cNvGrpSpPr/>
          <p:nvPr/>
        </p:nvGrpSpPr>
        <p:grpSpPr>
          <a:xfrm>
            <a:off x="2262245" y="2100331"/>
            <a:ext cx="7667510" cy="4124190"/>
            <a:chOff x="669114" y="1843594"/>
            <a:chExt cx="7667510" cy="4124190"/>
          </a:xfrm>
        </p:grpSpPr>
        <p:pic>
          <p:nvPicPr>
            <p:cNvPr id="6" name="Picture 7" descr="temp_3Dslice.png">
              <a:extLst>
                <a:ext uri="{FF2B5EF4-FFF2-40B4-BE49-F238E27FC236}">
                  <a16:creationId xmlns:a16="http://schemas.microsoft.com/office/drawing/2014/main" id="{A054E6DD-DC39-294C-862B-1C5F040EF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038" t="21089" r="40648" b="19846"/>
            <a:stretch>
              <a:fillRect/>
            </a:stretch>
          </p:blipFill>
          <p:spPr bwMode="auto">
            <a:xfrm>
              <a:off x="3677863" y="2261120"/>
              <a:ext cx="1621446" cy="3237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49001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BEBC16-DB00-5C45-9D8A-A09D78FD6B95}"/>
                </a:ext>
              </a:extLst>
            </p:cNvPr>
            <p:cNvSpPr/>
            <p:nvPr/>
          </p:nvSpPr>
          <p:spPr>
            <a:xfrm>
              <a:off x="5441678" y="2699291"/>
              <a:ext cx="2894946" cy="2196476"/>
            </a:xfrm>
            <a:prstGeom prst="roundRect">
              <a:avLst>
                <a:gd name="adj" fmla="val 451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b="1" dirty="0"/>
                <a:t>Gap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Pressure is calculated using equation of state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Fully implemented implicit contact algorithm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dirty="0"/>
                <a:t>Gap heat transfer model is used</a:t>
              </a:r>
            </a:p>
            <a:p>
              <a:pPr marL="171450" indent="-171450">
                <a:buFont typeface="Arial"/>
                <a:buChar char="•"/>
              </a:pP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21F009-7C1B-7646-A9B2-7DE68DD3C3CA}"/>
                </a:ext>
              </a:extLst>
            </p:cNvPr>
            <p:cNvGrpSpPr/>
            <p:nvPr/>
          </p:nvGrpSpPr>
          <p:grpSpPr>
            <a:xfrm>
              <a:off x="673013" y="1843594"/>
              <a:ext cx="2894946" cy="1918704"/>
              <a:chOff x="673013" y="1843594"/>
              <a:chExt cx="2894946" cy="1918704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ECA99061-E2C0-304B-B8B3-EC6D94EEA50D}"/>
                  </a:ext>
                </a:extLst>
              </p:cNvPr>
              <p:cNvSpPr/>
              <p:nvPr/>
            </p:nvSpPr>
            <p:spPr>
              <a:xfrm>
                <a:off x="673013" y="1843594"/>
                <a:ext cx="2894946" cy="1918704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Fuel</a:t>
                </a:r>
              </a:p>
            </p:txBody>
          </p:sp>
          <p:pic>
            <p:nvPicPr>
              <p:cNvPr id="16" name="Picture 15" descr="latex-image-1.pdf">
                <a:extLst>
                  <a:ext uri="{FF2B5EF4-FFF2-40B4-BE49-F238E27FC236}">
                    <a16:creationId xmlns:a16="http://schemas.microsoft.com/office/drawing/2014/main" id="{BAF136E8-A4C6-AA45-9C67-E5E246EA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2242466"/>
                <a:ext cx="2289040" cy="449251"/>
              </a:xfrm>
              <a:prstGeom prst="rect">
                <a:avLst/>
              </a:prstGeom>
            </p:spPr>
          </p:pic>
          <p:pic>
            <p:nvPicPr>
              <p:cNvPr id="17" name="Picture 16" descr="latex-image-1.pdf">
                <a:extLst>
                  <a:ext uri="{FF2B5EF4-FFF2-40B4-BE49-F238E27FC236}">
                    <a16:creationId xmlns:a16="http://schemas.microsoft.com/office/drawing/2014/main" id="{A6D0B184-3EB6-A946-839B-B0B1FE54C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3068007"/>
                <a:ext cx="873289" cy="172502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98F751-AA14-194D-911F-240F02FE6BBE}"/>
                  </a:ext>
                </a:extLst>
              </p:cNvPr>
              <p:cNvSpPr txBox="1"/>
              <p:nvPr/>
            </p:nvSpPr>
            <p:spPr>
              <a:xfrm>
                <a:off x="925639" y="267198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ED3D2-46DC-054B-B9C3-84ED7668859D}"/>
                  </a:ext>
                </a:extLst>
              </p:cNvPr>
              <p:cNvSpPr txBox="1"/>
              <p:nvPr/>
            </p:nvSpPr>
            <p:spPr>
              <a:xfrm>
                <a:off x="925639" y="3191762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60BB85-654B-F841-AD64-F07786A5489E}"/>
                </a:ext>
              </a:extLst>
            </p:cNvPr>
            <p:cNvGrpSpPr/>
            <p:nvPr/>
          </p:nvGrpSpPr>
          <p:grpSpPr>
            <a:xfrm>
              <a:off x="669114" y="4144674"/>
              <a:ext cx="2894946" cy="1823110"/>
              <a:chOff x="669114" y="4144674"/>
              <a:chExt cx="2894946" cy="182311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079A18-BD6E-BD48-A6D9-DF35499D88ED}"/>
                  </a:ext>
                </a:extLst>
              </p:cNvPr>
              <p:cNvSpPr/>
              <p:nvPr/>
            </p:nvSpPr>
            <p:spPr>
              <a:xfrm>
                <a:off x="669114" y="4144674"/>
                <a:ext cx="2894946" cy="1823110"/>
              </a:xfrm>
              <a:prstGeom prst="roundRect">
                <a:avLst>
                  <a:gd name="adj" fmla="val 4512"/>
                </a:avLst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b="1" dirty="0"/>
                  <a:t>Cladding</a:t>
                </a:r>
              </a:p>
            </p:txBody>
          </p:sp>
          <p:pic>
            <p:nvPicPr>
              <p:cNvPr id="11" name="Picture 10" descr="latex-image-1.pdf">
                <a:extLst>
                  <a:ext uri="{FF2B5EF4-FFF2-40B4-BE49-F238E27FC236}">
                    <a16:creationId xmlns:a16="http://schemas.microsoft.com/office/drawing/2014/main" id="{B5A0A67C-8963-9744-9F68-70B99FAB9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390" y="5364057"/>
                <a:ext cx="873289" cy="172502"/>
              </a:xfrm>
              <a:prstGeom prst="rect">
                <a:avLst/>
              </a:prstGeom>
            </p:spPr>
          </p:pic>
          <p:pic>
            <p:nvPicPr>
              <p:cNvPr id="12" name="Picture 11" descr="latex-image-1.pdf">
                <a:extLst>
                  <a:ext uri="{FF2B5EF4-FFF2-40B4-BE49-F238E27FC236}">
                    <a16:creationId xmlns:a16="http://schemas.microsoft.com/office/drawing/2014/main" id="{FDA47F00-3D33-7D46-A21C-287BB6C55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639" y="4576252"/>
                <a:ext cx="2289040" cy="44925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DB4B05-9A83-5A42-ADC1-D9D8396DEFDA}"/>
                  </a:ext>
                </a:extLst>
              </p:cNvPr>
              <p:cNvSpPr txBox="1"/>
              <p:nvPr/>
            </p:nvSpPr>
            <p:spPr>
              <a:xfrm>
                <a:off x="883935" y="5025503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2891B2-2B9E-E54C-9433-6B0A0682EBAD}"/>
                  </a:ext>
                </a:extLst>
              </p:cNvPr>
              <p:cNvSpPr txBox="1"/>
              <p:nvPr/>
            </p:nvSpPr>
            <p:spPr>
              <a:xfrm>
                <a:off x="925639" y="5536559"/>
                <a:ext cx="2289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/>
                  <a:t>Solved with FEM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545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5229-D18C-4448-A166-6412AFC65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handle smeared or discrete pellets, asymmetric pellet geometry and deformation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0F8AE-556A-1E4E-88B7-0EFDCE2F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52AFA-A4F3-6746-85E0-C73BF82BF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0" y="2949192"/>
            <a:ext cx="5898116" cy="2738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EF7CF-B603-454F-B12F-5BC18C51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20" y="2949192"/>
            <a:ext cx="6182453" cy="27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3E9-DC4D-5742-AE7A-9D54EC32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its unique 3D capability, BISON can model truly 3D fuel performance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678B-AB4A-8544-AD39-FFA7722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5pellet_merged_fine_westpower_MPS.mov">
            <a:hlinkClick r:id="" action="ppaction://media"/>
            <a:extLst>
              <a:ext uri="{FF2B5EF4-FFF2-40B4-BE49-F238E27FC236}">
                <a16:creationId xmlns:a16="http://schemas.microsoft.com/office/drawing/2014/main" id="{FF54607B-5670-E54F-BC49-C43876343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388" y="1968501"/>
            <a:ext cx="8480612" cy="4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8576-9217-2D45-8EDB-4754CAC8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countries have other fuel performance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B6AAC-7809-8141-8207-6CBAACA39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TRANSURANUS: ITU (Germany)</a:t>
            </a:r>
          </a:p>
          <a:p>
            <a:r>
              <a:rPr lang="en-US" dirty="0"/>
              <a:t>ALCYONE: CEA  (France)</a:t>
            </a:r>
          </a:p>
          <a:p>
            <a:r>
              <a:rPr lang="en-US" dirty="0"/>
              <a:t>ENIGMA: NNL (UK)</a:t>
            </a:r>
          </a:p>
          <a:p>
            <a:r>
              <a:rPr lang="en-US" dirty="0"/>
              <a:t>FEMAXI-7: JAEA (Japan)</a:t>
            </a:r>
          </a:p>
          <a:p>
            <a:r>
              <a:rPr lang="en-US" dirty="0"/>
              <a:t>SFPR: IBRAE (Russia)</a:t>
            </a:r>
          </a:p>
          <a:p>
            <a:r>
              <a:rPr lang="en-US" dirty="0"/>
              <a:t>DIONISIO: (Argentina)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8532-7A49-2546-90AF-AB309397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0877E52-A7A3-6740-99CA-77CDD4A61A24}"/>
              </a:ext>
            </a:extLst>
          </p:cNvPr>
          <p:cNvGrpSpPr/>
          <p:nvPr/>
        </p:nvGrpSpPr>
        <p:grpSpPr>
          <a:xfrm>
            <a:off x="6301429" y="2198687"/>
            <a:ext cx="5076485" cy="3927478"/>
            <a:chOff x="4704123" y="2866698"/>
            <a:chExt cx="4439877" cy="32770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3BF637-8C0D-B44F-9A2C-2916DF2D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123" y="2866698"/>
              <a:ext cx="4237719" cy="2753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29FE0B-B108-3443-AF83-E580A877F6DA}"/>
                </a:ext>
              </a:extLst>
            </p:cNvPr>
            <p:cNvSpPr txBox="1"/>
            <p:nvPr/>
          </p:nvSpPr>
          <p:spPr>
            <a:xfrm>
              <a:off x="4766757" y="5620563"/>
              <a:ext cx="43772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http://</a:t>
              </a:r>
              <a:r>
                <a:rPr lang="en-US" sz="1400" dirty="0" err="1"/>
                <a:t>www.materials.cea.fr</a:t>
              </a:r>
              <a:r>
                <a:rPr lang="en-US" sz="1400" dirty="0"/>
                <a:t>/en/PDF/PLEIADES-</a:t>
              </a:r>
              <a:r>
                <a:rPr lang="en-US" sz="1400" dirty="0" err="1"/>
                <a:t>Platform.pdf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322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1E8B-5A2A-9F4B-9C5C-EAB748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0DF76-F96F-F240-B3FA-0B326462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Fuel performance codes are focused on predict the center temperature of the pellet and the stress in the cladding</a:t>
            </a:r>
          </a:p>
          <a:p>
            <a:r>
              <a:rPr lang="en-US" dirty="0"/>
              <a:t>All fuel performance codes</a:t>
            </a:r>
          </a:p>
          <a:p>
            <a:pPr lvl="1"/>
            <a:r>
              <a:rPr lang="en-US" dirty="0"/>
              <a:t>Numerically model the temperature in the fuel</a:t>
            </a:r>
          </a:p>
          <a:p>
            <a:pPr lvl="1"/>
            <a:r>
              <a:rPr lang="en-US" dirty="0"/>
              <a:t>Numerically model the stress in the cladding</a:t>
            </a:r>
          </a:p>
          <a:p>
            <a:pPr lvl="1"/>
            <a:r>
              <a:rPr lang="en-US" dirty="0"/>
              <a:t>And consider gap pressure, closure, and heat transfer in some way</a:t>
            </a:r>
          </a:p>
          <a:p>
            <a:r>
              <a:rPr lang="en-US" dirty="0"/>
              <a:t>The primary US codes are</a:t>
            </a:r>
          </a:p>
          <a:p>
            <a:pPr lvl="1"/>
            <a:r>
              <a:rPr lang="en-US" dirty="0"/>
              <a:t>FRAPCON – Steady state 1.5D, uses finite difference</a:t>
            </a:r>
          </a:p>
          <a:p>
            <a:pPr lvl="1"/>
            <a:r>
              <a:rPr lang="en-US" dirty="0"/>
              <a:t>FRAPTRAN – Transient 1.5D, uses finite difference</a:t>
            </a:r>
          </a:p>
          <a:p>
            <a:pPr lvl="1"/>
            <a:r>
              <a:rPr lang="en-US" dirty="0"/>
              <a:t>FALCON – Steady or transient 2D, uses finite element</a:t>
            </a:r>
          </a:p>
          <a:p>
            <a:pPr lvl="1"/>
            <a:r>
              <a:rPr lang="en-US" dirty="0"/>
              <a:t>BISON – Steady or transient, 1D – 3D, uses finite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E7E29-81BF-9141-92CE-FE69F20D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9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Displacements to Stress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8" y="5142500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6" y="5054184"/>
            <a:ext cx="2527366" cy="810665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48A436-B208-ED40-9C1E-54A14BBCBDA3}"/>
              </a:ext>
            </a:extLst>
          </p:cNvPr>
          <p:cNvSpPr txBox="1"/>
          <p:nvPr/>
        </p:nvSpPr>
        <p:spPr>
          <a:xfrm>
            <a:off x="1030321" y="1968501"/>
            <a:ext cx="65219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been determining the stress due to some internal pressure or strain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Often, the information more readily obtainable are the displacements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Utilizing the previous equations, can develop displacement to stress relationships for our geometry</a:t>
            </a:r>
          </a:p>
        </p:txBody>
      </p:sp>
    </p:spTree>
    <p:extLst>
      <p:ext uri="{BB962C8B-B14F-4D97-AF65-F5344CB8AC3E}">
        <p14:creationId xmlns:p14="http://schemas.microsoft.com/office/powerpoint/2010/main" val="3627547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0C99-CAEA-1647-B469-AFE615AE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problem is axisymmetric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D693-1E27-1A46-8EC3-79DA90D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E2E81AA6-6336-C04D-8271-540F971E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55" y="2379700"/>
            <a:ext cx="60579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14A1-C1ED-054C-A125-96FE5905C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3233349"/>
            <a:ext cx="3328293" cy="722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1BE89-7DCE-FE44-B18C-A2F1EF744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089" y="3150418"/>
            <a:ext cx="2527366" cy="810665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D7897AD-38A1-DA41-80ED-4995F98A7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5" y="5423197"/>
            <a:ext cx="4914900" cy="927100"/>
          </a:xfrm>
          <a:prstGeom prst="rect">
            <a:avLst/>
          </a:prstGeom>
        </p:spPr>
      </p:pic>
      <p:pic>
        <p:nvPicPr>
          <p:cNvPr id="10" name="Picture 7" descr="temp_3Dslice.png">
            <a:extLst>
              <a:ext uri="{FF2B5EF4-FFF2-40B4-BE49-F238E27FC236}">
                <a16:creationId xmlns:a16="http://schemas.microsoft.com/office/drawing/2014/main" id="{D7703898-5F96-D344-A1E4-85A848F060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8" t="21089" r="40648" b="19846"/>
          <a:stretch>
            <a:fillRect/>
          </a:stretch>
        </p:blipFill>
        <p:spPr bwMode="auto">
          <a:xfrm>
            <a:off x="8363853" y="1895417"/>
            <a:ext cx="2270643" cy="453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490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ADF35641-0E5D-E740-8499-68BE8BD0B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66" y="4274024"/>
            <a:ext cx="2730500" cy="2794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ABEDC5EE-6D0F-D24A-85C8-008EFB58F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73" y="4866365"/>
            <a:ext cx="56388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F7DC7-AD89-4248-838E-F162BDA380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3205"/>
          <a:stretch/>
        </p:blipFill>
        <p:spPr>
          <a:xfrm>
            <a:off x="4327273" y="4058864"/>
            <a:ext cx="3654810" cy="5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5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7B8E-E8E7-C940-A8E7-00066C18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for the stress from the strain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8E989-B394-1B47-B414-17F732EDE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1571246"/>
          </a:xfrm>
        </p:spPr>
        <p:txBody>
          <a:bodyPr/>
          <a:lstStyle/>
          <a:p>
            <a:r>
              <a:rPr lang="en-US" dirty="0"/>
              <a:t>Assume isotropic materials</a:t>
            </a:r>
          </a:p>
          <a:p>
            <a:r>
              <a:rPr lang="en-US" dirty="0"/>
              <a:t>Can perform matrix multiplication for the calculation of the stress, given the displacements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FEB6B-CD11-A842-96DF-21035E8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45A0E69B-6BBF-5441-A8DA-3A4052CF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44" y="3812146"/>
            <a:ext cx="8001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1307-3824-C543-AB7F-ADF93E82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simplify the problem to be 1D (1.5D)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E75F-BDF3-D247-B981-9F35E4CF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19" y="3202096"/>
            <a:ext cx="10972800" cy="2127906"/>
          </a:xfrm>
        </p:spPr>
        <p:txBody>
          <a:bodyPr/>
          <a:lstStyle/>
          <a:p>
            <a:r>
              <a:rPr lang="en-US" dirty="0"/>
              <a:t>No change in Z: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A0A9E-EDF6-2F43-8DFA-77791306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13CB1A3-DFCF-E84F-97B4-3983A430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03" y="2049277"/>
            <a:ext cx="2717800" cy="5334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8C5CF162-EF89-D74B-B8D7-F828CA04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4" y="2722741"/>
            <a:ext cx="1028700" cy="203200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B3E60D03-24EF-0E4F-AB00-1B7248B30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9" y="2661668"/>
            <a:ext cx="2053590" cy="321310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9458A795-BA0C-F148-A6F6-8CEA551FE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77" y="2200218"/>
            <a:ext cx="2730500" cy="279400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E3A4E809-B45A-954F-923A-BA8BDCAAC5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852"/>
          <a:stretch/>
        </p:blipFill>
        <p:spPr>
          <a:xfrm>
            <a:off x="2675096" y="4105996"/>
            <a:ext cx="3098426" cy="6223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71C2DB-7367-D541-9940-7F3D92AC198C}"/>
              </a:ext>
            </a:extLst>
          </p:cNvPr>
          <p:cNvGrpSpPr/>
          <p:nvPr/>
        </p:nvGrpSpPr>
        <p:grpSpPr>
          <a:xfrm>
            <a:off x="6080377" y="4092805"/>
            <a:ext cx="2629141" cy="648682"/>
            <a:chOff x="1617503" y="3054713"/>
            <a:chExt cx="2269568" cy="53150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DBCF9E-34E9-064F-875C-362C186AF5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389" r="38653" b="10303"/>
            <a:stretch/>
          </p:blipFill>
          <p:spPr>
            <a:xfrm>
              <a:off x="1617503" y="3054713"/>
              <a:ext cx="1847767" cy="5315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B83F34-12D5-B943-B136-D61AE35EB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038" t="18712" b="20608"/>
            <a:stretch/>
          </p:blipFill>
          <p:spPr>
            <a:xfrm>
              <a:off x="3436407" y="3122187"/>
              <a:ext cx="450664" cy="396656"/>
            </a:xfrm>
            <a:prstGeom prst="rect">
              <a:avLst/>
            </a:prstGeom>
          </p:spPr>
        </p:pic>
      </p:grpSp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C5B09682-1B58-2D43-BE17-7E6B584B6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03" y="5403354"/>
            <a:ext cx="1828800" cy="622300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1444CCA8-70BB-E74E-AD8C-C31B6EEB2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77" y="5420868"/>
            <a:ext cx="5118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6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6D1F-E758-8047-A7B5-7CB665C8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the strain and stress in the pellet for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1C9B-CFE5-FE4C-905A-6AEBAC386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the radial displacement in the fuel pellet is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0.05r cm.</a:t>
            </a:r>
          </a:p>
          <a:p>
            <a:r>
              <a:rPr lang="en-US" dirty="0"/>
              <a:t>What is the strain tensor?						At the outer edge: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dealing with UO</a:t>
            </a:r>
            <a:r>
              <a:rPr lang="en-US" baseline="-25000" dirty="0"/>
              <a:t>2</a:t>
            </a:r>
            <a:r>
              <a:rPr lang="en-US" dirty="0"/>
              <a:t>, so E = 200 </a:t>
            </a:r>
            <a:r>
              <a:rPr lang="en-US" dirty="0" err="1"/>
              <a:t>GPa</a:t>
            </a:r>
            <a:r>
              <a:rPr lang="en-US" dirty="0"/>
              <a:t> and </a:t>
            </a:r>
            <a:r>
              <a:rPr lang="en-US" dirty="0" err="1"/>
              <a:t>ν</a:t>
            </a:r>
            <a:r>
              <a:rPr lang="en-US" dirty="0"/>
              <a:t> = 0.345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11</a:t>
            </a:r>
            <a:r>
              <a:rPr lang="en-US" dirty="0"/>
              <a:t> = E (1 – </a:t>
            </a:r>
            <a:r>
              <a:rPr lang="en-US" dirty="0" err="1"/>
              <a:t>ν</a:t>
            </a:r>
            <a:r>
              <a:rPr lang="en-US" dirty="0"/>
              <a:t>)/((1+ν)( 1–2 </a:t>
            </a:r>
            <a:r>
              <a:rPr lang="en-US" dirty="0" err="1"/>
              <a:t>ν</a:t>
            </a:r>
            <a:r>
              <a:rPr lang="en-US" dirty="0"/>
              <a:t>)) = 200*(1–0.345)/(1.345*(1–2*.345)) = 314.2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baseline="-25000" dirty="0"/>
              <a:t>12</a:t>
            </a:r>
            <a:r>
              <a:rPr lang="en-US" dirty="0"/>
              <a:t> = E </a:t>
            </a:r>
            <a:r>
              <a:rPr lang="en-US" dirty="0" err="1"/>
              <a:t>ν</a:t>
            </a:r>
            <a:r>
              <a:rPr lang="en-US" dirty="0"/>
              <a:t>/((1+ν)( 1–2 </a:t>
            </a:r>
            <a:r>
              <a:rPr lang="en-US" dirty="0" err="1"/>
              <a:t>ν</a:t>
            </a:r>
            <a:r>
              <a:rPr lang="en-US" dirty="0"/>
              <a:t>)) = 200*0.345/(1.345*(1–2*.345)) = 165.5 </a:t>
            </a:r>
            <a:r>
              <a:rPr lang="en-US" dirty="0" err="1"/>
              <a:t>Gpa</a:t>
            </a:r>
            <a:endParaRPr lang="en-US" dirty="0"/>
          </a:p>
          <a:p>
            <a:r>
              <a:rPr lang="en-US" dirty="0"/>
              <a:t>Now we can calculate the stresses</a:t>
            </a:r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0.05*314.2 + 0.05*165.5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0.05*165.5 + 0.05*314.2 = 23.98 </a:t>
            </a:r>
            <a:r>
              <a:rPr lang="en-US" dirty="0" err="1"/>
              <a:t>GPa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E9A05-76DE-354E-91AD-9D840AAC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0C31FBF3-A63A-AF4F-AC64-5527BDB6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4" y="2522948"/>
            <a:ext cx="1550912" cy="527741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9D9D4A1-F41B-C448-BEF5-0FC692521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2522947"/>
            <a:ext cx="1540142" cy="527741"/>
          </a:xfrm>
          <a:prstGeom prst="rect">
            <a:avLst/>
          </a:prstGeom>
        </p:spPr>
      </p:pic>
      <p:pic>
        <p:nvPicPr>
          <p:cNvPr id="7" name="Picture 6" descr="latex-image-1.pdf">
            <a:extLst>
              <a:ext uri="{FF2B5EF4-FFF2-40B4-BE49-F238E27FC236}">
                <a16:creationId xmlns:a16="http://schemas.microsoft.com/office/drawing/2014/main" id="{CB843610-6111-554F-8147-80A3F32CF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1" y="3737711"/>
            <a:ext cx="4561253" cy="554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/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23.98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9643D7-4868-6143-B38C-B48118A0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88" y="5342965"/>
                <a:ext cx="1609124" cy="554254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31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E9E-F1F4-2848-B301-6A7671E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AFD4-C10F-0849-9920-AFB3F2B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stress and strain tensors in the center and at the outer edge (r = 0.5 cm) in 1D axisymmetric coordinates in a fuel pellet with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(r) = r</a:t>
            </a:r>
            <a:r>
              <a:rPr lang="en-US" baseline="30000" dirty="0"/>
              <a:t>2</a:t>
            </a:r>
            <a:r>
              <a:rPr lang="en-US" dirty="0"/>
              <a:t>/5. C</a:t>
            </a:r>
            <a:r>
              <a:rPr lang="en-US" baseline="-25000" dirty="0"/>
              <a:t>11</a:t>
            </a:r>
            <a:r>
              <a:rPr lang="en-US" dirty="0"/>
              <a:t> = </a:t>
            </a:r>
            <a:r>
              <a:rPr lang="it-IT" dirty="0"/>
              <a:t>314.2 </a:t>
            </a:r>
            <a:r>
              <a:rPr lang="it-IT" dirty="0" err="1"/>
              <a:t>Gpa</a:t>
            </a:r>
            <a:r>
              <a:rPr lang="it-IT" dirty="0"/>
              <a:t>, C</a:t>
            </a:r>
            <a:r>
              <a:rPr lang="it-IT" baseline="-25000" dirty="0"/>
              <a:t>12</a:t>
            </a:r>
            <a:r>
              <a:rPr lang="it-IT" dirty="0"/>
              <a:t> = 165.5 </a:t>
            </a:r>
            <a:r>
              <a:rPr lang="it-IT" dirty="0" err="1"/>
              <a:t>Gpa</a:t>
            </a:r>
            <a:r>
              <a:rPr lang="it-IT" dirty="0"/>
              <a:t>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15A21-A478-7E44-BDD7-D1FB7A4E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4B7C2BDA-30FD-C540-984D-0E70C39C1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30322"/>
            <a:ext cx="1828800" cy="622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F33444-7889-9745-A152-15D84B373AC2}"/>
              </a:ext>
            </a:extLst>
          </p:cNvPr>
          <p:cNvSpPr/>
          <p:nvPr/>
        </p:nvSpPr>
        <p:spPr>
          <a:xfrm>
            <a:off x="1782501" y="3676591"/>
            <a:ext cx="8657864" cy="286232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First, calculate the strain tensor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rr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r,r</a:t>
            </a:r>
            <a:r>
              <a:rPr lang="en-US" dirty="0"/>
              <a:t> = 2r/5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ε</a:t>
            </a:r>
            <a:r>
              <a:rPr lang="en-US" baseline="-25000" dirty="0" err="1"/>
              <a:t>θθ</a:t>
            </a:r>
            <a:r>
              <a:rPr lang="en-US" dirty="0"/>
              <a:t> =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dirty="0"/>
              <a:t>/r = r/5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At the center there is no strain; at the outer edge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To calculate the stress, convert to a strain vector and multiply by elastic constant matrix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stress in the center is zero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the outer edge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rr</a:t>
            </a:r>
            <a:r>
              <a:rPr lang="en-US" dirty="0"/>
              <a:t> = 0.2*314.2 + 0.1*165.5 = 79.4 </a:t>
            </a:r>
            <a:r>
              <a:rPr lang="en-US" dirty="0" err="1"/>
              <a:t>GPa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σ</a:t>
            </a:r>
            <a:r>
              <a:rPr lang="en-US" baseline="-25000" dirty="0" err="1"/>
              <a:t>θθ</a:t>
            </a:r>
            <a:r>
              <a:rPr lang="en-US" dirty="0"/>
              <a:t> = 0.1*314.2 + 0.2*165.5 = 64.52 </a:t>
            </a:r>
            <a:r>
              <a:rPr lang="en-US" dirty="0" err="1"/>
              <a:t>GPa</a:t>
            </a:r>
            <a:endParaRPr lang="en-US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45CCADDB-787B-7142-AF4C-838966A4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4368749"/>
            <a:ext cx="140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1217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6242</TotalTime>
  <Words>1628</Words>
  <Application>Microsoft Macintosh PowerPoint</Application>
  <PresentationFormat>Widescreen</PresentationFormat>
  <Paragraphs>274</Paragraphs>
  <Slides>35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Calibri</vt:lpstr>
      <vt:lpstr>Cambria Math</vt:lpstr>
      <vt:lpstr>NCStateU-horizontal-left-logo</vt:lpstr>
      <vt:lpstr>Nuclear Fuel Performance</vt:lpstr>
      <vt:lpstr>Last Time</vt:lpstr>
      <vt:lpstr>THERMO-Mechanics</vt:lpstr>
      <vt:lpstr>Relating Displacements to Stress</vt:lpstr>
      <vt:lpstr>Assuming problem is axisymmetric</vt:lpstr>
      <vt:lpstr>Solve for the stress from the strain</vt:lpstr>
      <vt:lpstr>Further simplify the problem to be 1D (1.5D)</vt:lpstr>
      <vt:lpstr>Determine the strain and stress in the pellet for 1D case</vt:lpstr>
      <vt:lpstr>Example problem</vt:lpstr>
      <vt:lpstr>Now we can solve the temperature and the displacement vector for the full thermomechanical problem</vt:lpstr>
      <vt:lpstr>The primary tool for solving all thermomechanics problems is the finite element method</vt:lpstr>
      <vt:lpstr>The 1D thermomechanics problem definition</vt:lpstr>
      <vt:lpstr>PowerPoint Presentation</vt:lpstr>
      <vt:lpstr>Comparison to analytical theory</vt:lpstr>
      <vt:lpstr>There are various available tools for solving coupled thermomechanical problems with FEM</vt:lpstr>
      <vt:lpstr>The purpose of a fuel performance code is to simulate and evaluate fuel rod behavior</vt:lpstr>
      <vt:lpstr>How are fuel performance codes used?</vt:lpstr>
      <vt:lpstr>A fuel performance code must be able to predict:</vt:lpstr>
      <vt:lpstr>The primary focus is solving the thermomechanical problem</vt:lpstr>
      <vt:lpstr>Various approaches to model the fuel rod</vt:lpstr>
      <vt:lpstr>Early fuel performance codes were made for either steady state or transient operation</vt:lpstr>
      <vt:lpstr>Start with FRAPCON</vt:lpstr>
      <vt:lpstr>FRAPCON Flow Chart</vt:lpstr>
      <vt:lpstr>FRAPTRAN</vt:lpstr>
      <vt:lpstr>FALCON</vt:lpstr>
      <vt:lpstr>FALCON</vt:lpstr>
      <vt:lpstr>FALCON is a 2D transient and steady state code</vt:lpstr>
      <vt:lpstr>FALCON can predict the fuel performance in axisymmetric RZ space or in Rθ space</vt:lpstr>
      <vt:lpstr>BISON</vt:lpstr>
      <vt:lpstr>BISON</vt:lpstr>
      <vt:lpstr>BISON models the fuel behavior ranging from 1D to full 3D and uses FEM</vt:lpstr>
      <vt:lpstr>Can handle smeared or discrete pellets, asymmetric pellet geometry and deformation</vt:lpstr>
      <vt:lpstr>Because of its unique 3D capability, BISON can model truly 3D fuel performance problems</vt:lpstr>
      <vt:lpstr>Other countries have other fuel performance codes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Thermo-Mechanics</dc:title>
  <dc:creator>Benjamin Beeler</dc:creator>
  <cp:lastModifiedBy>Benjamin W. Beeler</cp:lastModifiedBy>
  <cp:revision>28</cp:revision>
  <dcterms:created xsi:type="dcterms:W3CDTF">2020-02-10T19:55:05Z</dcterms:created>
  <dcterms:modified xsi:type="dcterms:W3CDTF">2021-03-15T20:00:16Z</dcterms:modified>
</cp:coreProperties>
</file>